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
  </p:notesMasterIdLst>
  <p:sldIdLst>
    <p:sldId id="265" r:id="rId2"/>
    <p:sldId id="262" r:id="rId3"/>
    <p:sldId id="258" r:id="rId4"/>
    <p:sldId id="257" r:id="rId5"/>
    <p:sldId id="259" r:id="rId6"/>
    <p:sldId id="256" r:id="rId7"/>
    <p:sldId id="268" r:id="rId8"/>
    <p:sldId id="260" r:id="rId9"/>
    <p:sldId id="267" r:id="rId10"/>
    <p:sldId id="266" r:id="rId11"/>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10" d="100"/>
          <a:sy n="110" d="100"/>
        </p:scale>
        <p:origin x="594"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64DABE6-A7E4-4E4E-A137-DC884B989C2F}" type="datetimeFigureOut">
              <a:rPr lang="it-IT" smtClean="0"/>
              <a:t>07/05/2018</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A66EB5C-6FBF-4829-8EB2-921F22FCFCAF}" type="slidenum">
              <a:rPr lang="it-IT" smtClean="0"/>
              <a:t>‹N›</a:t>
            </a:fld>
            <a:endParaRPr lang="it-IT"/>
          </a:p>
        </p:txBody>
      </p:sp>
    </p:spTree>
    <p:extLst>
      <p:ext uri="{BB962C8B-B14F-4D97-AF65-F5344CB8AC3E}">
        <p14:creationId xmlns:p14="http://schemas.microsoft.com/office/powerpoint/2010/main" val="6955196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1A66EB5C-6FBF-4829-8EB2-921F22FCFCAF}" type="slidenum">
              <a:rPr lang="it-IT" smtClean="0"/>
              <a:t>9</a:t>
            </a:fld>
            <a:endParaRPr lang="it-IT"/>
          </a:p>
        </p:txBody>
      </p:sp>
    </p:spTree>
    <p:extLst>
      <p:ext uri="{BB962C8B-B14F-4D97-AF65-F5344CB8AC3E}">
        <p14:creationId xmlns:p14="http://schemas.microsoft.com/office/powerpoint/2010/main" val="40404098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524000" y="1122363"/>
            <a:ext cx="9144000" cy="2387600"/>
          </a:xfrm>
        </p:spPr>
        <p:txBody>
          <a:bodyPr anchor="b"/>
          <a:lstStyle>
            <a:lvl1pPr algn="ctr">
              <a:defRPr sz="6000"/>
            </a:lvl1pPr>
          </a:lstStyle>
          <a:p>
            <a:r>
              <a:rPr lang="it-IT" smtClean="0"/>
              <a:t>Fare clic per modificare lo stile del titolo</a:t>
            </a:r>
            <a:endParaRPr lang="it-IT"/>
          </a:p>
        </p:txBody>
      </p:sp>
      <p:sp>
        <p:nvSpPr>
          <p:cNvPr id="3" name="Sottotito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E1867C81-DEC2-4AD2-BFE7-88E3F31593B2}" type="datetimeFigureOut">
              <a:rPr lang="it-IT" smtClean="0"/>
              <a:t>07/05/2018</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046B83D2-4095-4580-919B-A6ABD98C7708}" type="slidenum">
              <a:rPr lang="it-IT" smtClean="0"/>
              <a:t>‹N›</a:t>
            </a:fld>
            <a:endParaRPr lang="it-IT"/>
          </a:p>
        </p:txBody>
      </p:sp>
    </p:spTree>
    <p:extLst>
      <p:ext uri="{BB962C8B-B14F-4D97-AF65-F5344CB8AC3E}">
        <p14:creationId xmlns:p14="http://schemas.microsoft.com/office/powerpoint/2010/main" val="34374577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E1867C81-DEC2-4AD2-BFE7-88E3F31593B2}" type="datetimeFigureOut">
              <a:rPr lang="it-IT" smtClean="0"/>
              <a:t>07/05/2018</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046B83D2-4095-4580-919B-A6ABD98C7708}" type="slidenum">
              <a:rPr lang="it-IT" smtClean="0"/>
              <a:t>‹N›</a:t>
            </a:fld>
            <a:endParaRPr lang="it-IT"/>
          </a:p>
        </p:txBody>
      </p:sp>
    </p:spTree>
    <p:extLst>
      <p:ext uri="{BB962C8B-B14F-4D97-AF65-F5344CB8AC3E}">
        <p14:creationId xmlns:p14="http://schemas.microsoft.com/office/powerpoint/2010/main" val="25242032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724900" y="365125"/>
            <a:ext cx="2628900" cy="5811838"/>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838200" y="365125"/>
            <a:ext cx="7734300" cy="5811838"/>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E1867C81-DEC2-4AD2-BFE7-88E3F31593B2}" type="datetimeFigureOut">
              <a:rPr lang="it-IT" smtClean="0"/>
              <a:t>07/05/2018</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046B83D2-4095-4580-919B-A6ABD98C7708}" type="slidenum">
              <a:rPr lang="it-IT" smtClean="0"/>
              <a:t>‹N›</a:t>
            </a:fld>
            <a:endParaRPr lang="it-IT"/>
          </a:p>
        </p:txBody>
      </p:sp>
    </p:spTree>
    <p:extLst>
      <p:ext uri="{BB962C8B-B14F-4D97-AF65-F5344CB8AC3E}">
        <p14:creationId xmlns:p14="http://schemas.microsoft.com/office/powerpoint/2010/main" val="19920581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E1867C81-DEC2-4AD2-BFE7-88E3F31593B2}" type="datetimeFigureOut">
              <a:rPr lang="it-IT" smtClean="0"/>
              <a:t>07/05/2018</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046B83D2-4095-4580-919B-A6ABD98C7708}" type="slidenum">
              <a:rPr lang="it-IT" smtClean="0"/>
              <a:t>‹N›</a:t>
            </a:fld>
            <a:endParaRPr lang="it-IT"/>
          </a:p>
        </p:txBody>
      </p:sp>
    </p:spTree>
    <p:extLst>
      <p:ext uri="{BB962C8B-B14F-4D97-AF65-F5344CB8AC3E}">
        <p14:creationId xmlns:p14="http://schemas.microsoft.com/office/powerpoint/2010/main" val="29896643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831850" y="1709738"/>
            <a:ext cx="10515600" cy="2852737"/>
          </a:xfrm>
        </p:spPr>
        <p:txBody>
          <a:bodyPr anchor="b"/>
          <a:lstStyle>
            <a:lvl1pPr>
              <a:defRPr sz="6000"/>
            </a:lvl1pPr>
          </a:lstStyle>
          <a:p>
            <a:r>
              <a:rPr lang="it-IT" smtClean="0"/>
              <a:t>Fare clic per modificare lo stile del titolo</a:t>
            </a:r>
            <a:endParaRPr lang="it-IT"/>
          </a:p>
        </p:txBody>
      </p:sp>
      <p:sp>
        <p:nvSpPr>
          <p:cNvPr id="3" name="Segnaposto tes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E1867C81-DEC2-4AD2-BFE7-88E3F31593B2}" type="datetimeFigureOut">
              <a:rPr lang="it-IT" smtClean="0"/>
              <a:t>07/05/2018</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046B83D2-4095-4580-919B-A6ABD98C7708}" type="slidenum">
              <a:rPr lang="it-IT" smtClean="0"/>
              <a:t>‹N›</a:t>
            </a:fld>
            <a:endParaRPr lang="it-IT"/>
          </a:p>
        </p:txBody>
      </p:sp>
    </p:spTree>
    <p:extLst>
      <p:ext uri="{BB962C8B-B14F-4D97-AF65-F5344CB8AC3E}">
        <p14:creationId xmlns:p14="http://schemas.microsoft.com/office/powerpoint/2010/main" val="26826707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838200" y="1825625"/>
            <a:ext cx="5181600" cy="435133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6172200" y="1825625"/>
            <a:ext cx="5181600" cy="435133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E1867C81-DEC2-4AD2-BFE7-88E3F31593B2}" type="datetimeFigureOut">
              <a:rPr lang="it-IT" smtClean="0"/>
              <a:t>07/05/2018</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046B83D2-4095-4580-919B-A6ABD98C7708}" type="slidenum">
              <a:rPr lang="it-IT" smtClean="0"/>
              <a:t>‹N›</a:t>
            </a:fld>
            <a:endParaRPr lang="it-IT"/>
          </a:p>
        </p:txBody>
      </p:sp>
    </p:spTree>
    <p:extLst>
      <p:ext uri="{BB962C8B-B14F-4D97-AF65-F5344CB8AC3E}">
        <p14:creationId xmlns:p14="http://schemas.microsoft.com/office/powerpoint/2010/main" val="19984320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839788" y="365125"/>
            <a:ext cx="10515600" cy="1325563"/>
          </a:xfrm>
        </p:spPr>
        <p:txBody>
          <a:bodyPr/>
          <a:lstStyle/>
          <a:p>
            <a:r>
              <a:rPr lang="it-IT" smtClean="0"/>
              <a:t>Fare clic per modificare lo stile del titolo</a:t>
            </a:r>
            <a:endParaRPr lang="it-IT"/>
          </a:p>
        </p:txBody>
      </p:sp>
      <p:sp>
        <p:nvSpPr>
          <p:cNvPr id="3" name="Segnaposto tes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839788" y="2505075"/>
            <a:ext cx="5157787" cy="368458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6172200" y="2505075"/>
            <a:ext cx="5183188" cy="368458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E1867C81-DEC2-4AD2-BFE7-88E3F31593B2}" type="datetimeFigureOut">
              <a:rPr lang="it-IT" smtClean="0"/>
              <a:t>07/05/2018</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046B83D2-4095-4580-919B-A6ABD98C7708}" type="slidenum">
              <a:rPr lang="it-IT" smtClean="0"/>
              <a:t>‹N›</a:t>
            </a:fld>
            <a:endParaRPr lang="it-IT"/>
          </a:p>
        </p:txBody>
      </p:sp>
    </p:spTree>
    <p:extLst>
      <p:ext uri="{BB962C8B-B14F-4D97-AF65-F5344CB8AC3E}">
        <p14:creationId xmlns:p14="http://schemas.microsoft.com/office/powerpoint/2010/main" val="18866713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E1867C81-DEC2-4AD2-BFE7-88E3F31593B2}" type="datetimeFigureOut">
              <a:rPr lang="it-IT" smtClean="0"/>
              <a:t>07/05/2018</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046B83D2-4095-4580-919B-A6ABD98C7708}" type="slidenum">
              <a:rPr lang="it-IT" smtClean="0"/>
              <a:t>‹N›</a:t>
            </a:fld>
            <a:endParaRPr lang="it-IT"/>
          </a:p>
        </p:txBody>
      </p:sp>
    </p:spTree>
    <p:extLst>
      <p:ext uri="{BB962C8B-B14F-4D97-AF65-F5344CB8AC3E}">
        <p14:creationId xmlns:p14="http://schemas.microsoft.com/office/powerpoint/2010/main" val="5915791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E1867C81-DEC2-4AD2-BFE7-88E3F31593B2}" type="datetimeFigureOut">
              <a:rPr lang="it-IT" smtClean="0"/>
              <a:t>07/05/2018</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046B83D2-4095-4580-919B-A6ABD98C7708}" type="slidenum">
              <a:rPr lang="it-IT" smtClean="0"/>
              <a:t>‹N›</a:t>
            </a:fld>
            <a:endParaRPr lang="it-IT"/>
          </a:p>
        </p:txBody>
      </p:sp>
    </p:spTree>
    <p:extLst>
      <p:ext uri="{BB962C8B-B14F-4D97-AF65-F5344CB8AC3E}">
        <p14:creationId xmlns:p14="http://schemas.microsoft.com/office/powerpoint/2010/main" val="16048291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smtClean="0"/>
              <a:t>Fare clic per modificare lo stile del titolo</a:t>
            </a:r>
            <a:endParaRPr lang="it-IT"/>
          </a:p>
        </p:txBody>
      </p:sp>
      <p:sp>
        <p:nvSpPr>
          <p:cNvPr id="3" name="Segnaposto contenut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E1867C81-DEC2-4AD2-BFE7-88E3F31593B2}" type="datetimeFigureOut">
              <a:rPr lang="it-IT" smtClean="0"/>
              <a:t>07/05/2018</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046B83D2-4095-4580-919B-A6ABD98C7708}" type="slidenum">
              <a:rPr lang="it-IT" smtClean="0"/>
              <a:t>‹N›</a:t>
            </a:fld>
            <a:endParaRPr lang="it-IT"/>
          </a:p>
        </p:txBody>
      </p:sp>
    </p:spTree>
    <p:extLst>
      <p:ext uri="{BB962C8B-B14F-4D97-AF65-F5344CB8AC3E}">
        <p14:creationId xmlns:p14="http://schemas.microsoft.com/office/powerpoint/2010/main" val="26268401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smtClean="0"/>
              <a:t>Fare clic per modificare lo stile del titolo</a:t>
            </a:r>
            <a:endParaRPr lang="it-IT"/>
          </a:p>
        </p:txBody>
      </p:sp>
      <p:sp>
        <p:nvSpPr>
          <p:cNvPr id="3" name="Segnaposto immagin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E1867C81-DEC2-4AD2-BFE7-88E3F31593B2}" type="datetimeFigureOut">
              <a:rPr lang="it-IT" smtClean="0"/>
              <a:t>07/05/2018</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046B83D2-4095-4580-919B-A6ABD98C7708}" type="slidenum">
              <a:rPr lang="it-IT" smtClean="0"/>
              <a:t>‹N›</a:t>
            </a:fld>
            <a:endParaRPr lang="it-IT"/>
          </a:p>
        </p:txBody>
      </p:sp>
    </p:spTree>
    <p:extLst>
      <p:ext uri="{BB962C8B-B14F-4D97-AF65-F5344CB8AC3E}">
        <p14:creationId xmlns:p14="http://schemas.microsoft.com/office/powerpoint/2010/main" val="4225497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1867C81-DEC2-4AD2-BFE7-88E3F31593B2}" type="datetimeFigureOut">
              <a:rPr lang="it-IT" smtClean="0"/>
              <a:t>07/05/2018</a:t>
            </a:fld>
            <a:endParaRPr lang="it-IT"/>
          </a:p>
        </p:txBody>
      </p:sp>
      <p:sp>
        <p:nvSpPr>
          <p:cNvPr id="5" name="Segnaposto piè di pa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46B83D2-4095-4580-919B-A6ABD98C7708}" type="slidenum">
              <a:rPr lang="it-IT" smtClean="0"/>
              <a:t>‹N›</a:t>
            </a:fld>
            <a:endParaRPr lang="it-IT"/>
          </a:p>
        </p:txBody>
      </p:sp>
    </p:spTree>
    <p:extLst>
      <p:ext uri="{BB962C8B-B14F-4D97-AF65-F5344CB8AC3E}">
        <p14:creationId xmlns:p14="http://schemas.microsoft.com/office/powerpoint/2010/main" val="37006271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hyperlink" Target="https://it-it.facebook.com/1086430954780246/videos/1706538919436110/"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1.bin"/><Relationship Id="rId7" Type="http://schemas.openxmlformats.org/officeDocument/2006/relationships/image" Target="../media/image12.pn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emf"/></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a:blip r:embed="rId2"/>
          <a:stretch>
            <a:fillRect/>
          </a:stretch>
        </p:blipFill>
        <p:spPr>
          <a:xfrm>
            <a:off x="95045" y="330925"/>
            <a:ext cx="4428309" cy="6270171"/>
          </a:xfrm>
          <a:prstGeom prst="rect">
            <a:avLst/>
          </a:prstGeom>
        </p:spPr>
      </p:pic>
      <p:sp>
        <p:nvSpPr>
          <p:cNvPr id="11" name="Sottotitolo 6"/>
          <p:cNvSpPr>
            <a:spLocks noGrp="1"/>
          </p:cNvSpPr>
          <p:nvPr>
            <p:ph type="ctrTitle"/>
          </p:nvPr>
        </p:nvSpPr>
        <p:spPr>
          <a:xfrm>
            <a:off x="4693285" y="264708"/>
            <a:ext cx="6819900" cy="3001006"/>
          </a:xfrm>
        </p:spPr>
        <p:txBody>
          <a:bodyPr>
            <a:normAutofit/>
          </a:bodyPr>
          <a:lstStyle/>
          <a:p>
            <a:pPr fontAlgn="base"/>
            <a:r>
              <a:rPr lang="it-IT" sz="1200" b="1" i="0" dirty="0" smtClean="0">
                <a:solidFill>
                  <a:srgbClr val="000000"/>
                </a:solidFill>
                <a:effectLst/>
                <a:latin typeface="georgia" panose="02040502050405020303" pitchFamily="18" charset="0"/>
              </a:rPr>
              <a:t>Il Comitato Genitori della Scuola Media “Galileo Ferraris” ha scelto di aiutare la Scuola Media di Caldarola. </a:t>
            </a:r>
            <a:br>
              <a:rPr lang="it-IT" sz="1200" b="1" i="0" dirty="0" smtClean="0">
                <a:solidFill>
                  <a:srgbClr val="000000"/>
                </a:solidFill>
                <a:effectLst/>
                <a:latin typeface="georgia" panose="02040502050405020303" pitchFamily="18" charset="0"/>
              </a:rPr>
            </a:br>
            <a:r>
              <a:rPr lang="it-IT" sz="1200" b="1" i="0" dirty="0" smtClean="0">
                <a:solidFill>
                  <a:srgbClr val="000000"/>
                </a:solidFill>
                <a:effectLst/>
                <a:latin typeface="Open Sans"/>
              </a:rPr>
              <a:t/>
            </a:r>
            <a:br>
              <a:rPr lang="it-IT" sz="1200" b="1" i="0" dirty="0" smtClean="0">
                <a:solidFill>
                  <a:srgbClr val="000000"/>
                </a:solidFill>
                <a:effectLst/>
                <a:latin typeface="Open Sans"/>
              </a:rPr>
            </a:br>
            <a:r>
              <a:rPr lang="it-IT" sz="1200" b="0" i="0" dirty="0" smtClean="0">
                <a:solidFill>
                  <a:srgbClr val="000000"/>
                </a:solidFill>
                <a:effectLst/>
                <a:latin typeface="georgia" panose="02040502050405020303" pitchFamily="18" charset="0"/>
              </a:rPr>
              <a:t>Caldarola è un paesino dell’entroterra marchigiano che è stato colpito dal terremoto del 2016. Abbiamo deciso di aiutare l’istituto comprensivo dove i ragazzi purtroppo sono ancora nei container a fare lezione. </a:t>
            </a:r>
            <a:r>
              <a:rPr lang="it-IT" sz="1200" b="0" i="0" dirty="0" smtClean="0">
                <a:solidFill>
                  <a:srgbClr val="000000"/>
                </a:solidFill>
                <a:effectLst/>
                <a:latin typeface="Open Sans"/>
              </a:rPr>
              <a:t/>
            </a:r>
            <a:br>
              <a:rPr lang="it-IT" sz="1200" b="0" i="0" dirty="0" smtClean="0">
                <a:solidFill>
                  <a:srgbClr val="000000"/>
                </a:solidFill>
                <a:effectLst/>
                <a:latin typeface="Open Sans"/>
              </a:rPr>
            </a:br>
            <a:r>
              <a:rPr lang="it-IT" sz="1200" b="0" i="0" dirty="0" smtClean="0">
                <a:solidFill>
                  <a:srgbClr val="000000"/>
                </a:solidFill>
                <a:effectLst/>
                <a:latin typeface="Open Sans"/>
              </a:rPr>
              <a:t/>
            </a:r>
            <a:br>
              <a:rPr lang="it-IT" sz="1200" b="0" i="0" dirty="0" smtClean="0">
                <a:solidFill>
                  <a:srgbClr val="000000"/>
                </a:solidFill>
                <a:effectLst/>
                <a:latin typeface="Open Sans"/>
              </a:rPr>
            </a:br>
            <a:r>
              <a:rPr lang="it-IT" sz="1200" b="0" i="0" dirty="0" smtClean="0">
                <a:solidFill>
                  <a:srgbClr val="000000"/>
                </a:solidFill>
                <a:effectLst/>
                <a:latin typeface="georgia" panose="02040502050405020303" pitchFamily="18" charset="0"/>
              </a:rPr>
              <a:t>Nell’atrio c’è uno scatolone in legno che aspetta solo di essere riempito.</a:t>
            </a:r>
            <a:br>
              <a:rPr lang="it-IT" sz="1200" b="0" i="0" dirty="0" smtClean="0">
                <a:solidFill>
                  <a:srgbClr val="000000"/>
                </a:solidFill>
                <a:effectLst/>
                <a:latin typeface="georgia" panose="02040502050405020303" pitchFamily="18" charset="0"/>
              </a:rPr>
            </a:br>
            <a:r>
              <a:rPr lang="it-IT" sz="1200" b="0" i="0" dirty="0" smtClean="0">
                <a:solidFill>
                  <a:srgbClr val="000000"/>
                </a:solidFill>
                <a:effectLst/>
                <a:latin typeface="Open Sans"/>
              </a:rPr>
              <a:t/>
            </a:r>
            <a:br>
              <a:rPr lang="it-IT" sz="1200" b="0" i="0" dirty="0" smtClean="0">
                <a:solidFill>
                  <a:srgbClr val="000000"/>
                </a:solidFill>
                <a:effectLst/>
                <a:latin typeface="Open Sans"/>
              </a:rPr>
            </a:br>
            <a:r>
              <a:rPr lang="it-IT" sz="1200" b="0" i="0" dirty="0" smtClean="0">
                <a:solidFill>
                  <a:srgbClr val="000000"/>
                </a:solidFill>
                <a:effectLst/>
                <a:latin typeface="georgia" panose="02040502050405020303" pitchFamily="18" charset="0"/>
              </a:rPr>
              <a:t>Fatelo per quei ragazzi che potrebbero essere vostri amici. Cercate di immedesimarvi in loro per immaginare solo quello che stiano provando… non è una situazione facile, e la solidarietà, soprattutto in queste circostanze, è molto importante: aiutare qualcuno in difficoltà rende anche noi orgogliosi del gesto fatto.</a:t>
            </a:r>
            <a:r>
              <a:rPr lang="it-IT" sz="1200" b="0" i="0" dirty="0" smtClean="0">
                <a:solidFill>
                  <a:srgbClr val="000000"/>
                </a:solidFill>
                <a:effectLst/>
                <a:latin typeface="Open Sans"/>
              </a:rPr>
              <a:t/>
            </a:r>
            <a:br>
              <a:rPr lang="it-IT" sz="1200" b="0" i="0" dirty="0" smtClean="0">
                <a:solidFill>
                  <a:srgbClr val="000000"/>
                </a:solidFill>
                <a:effectLst/>
                <a:latin typeface="Open Sans"/>
              </a:rPr>
            </a:br>
            <a:r>
              <a:rPr lang="it-IT" sz="1200" b="0" i="0" dirty="0" smtClean="0">
                <a:solidFill>
                  <a:srgbClr val="000000"/>
                </a:solidFill>
                <a:effectLst/>
                <a:latin typeface="georgia" panose="02040502050405020303" pitchFamily="18" charset="0"/>
              </a:rPr>
              <a:t>Quindi, forza ragazzi, Caldarola conta su di noi!!!</a:t>
            </a:r>
            <a:r>
              <a:rPr lang="it-IT" sz="1200" b="0" i="0" dirty="0" smtClean="0">
                <a:solidFill>
                  <a:srgbClr val="000000"/>
                </a:solidFill>
                <a:effectLst/>
                <a:latin typeface="Open Sans"/>
              </a:rPr>
              <a:t/>
            </a:r>
            <a:br>
              <a:rPr lang="it-IT" sz="1200" b="0" i="0" dirty="0" smtClean="0">
                <a:solidFill>
                  <a:srgbClr val="000000"/>
                </a:solidFill>
                <a:effectLst/>
                <a:latin typeface="Open Sans"/>
              </a:rPr>
            </a:br>
            <a:r>
              <a:rPr lang="it-IT" sz="1200" b="0" i="0" dirty="0" smtClean="0">
                <a:solidFill>
                  <a:srgbClr val="000000"/>
                </a:solidFill>
                <a:effectLst/>
                <a:latin typeface="georgia" panose="02040502050405020303" pitchFamily="18" charset="0"/>
              </a:rPr>
              <a:t>Grazie</a:t>
            </a:r>
            <a:r>
              <a:rPr lang="it-IT" sz="1200" b="0" i="0" dirty="0" smtClean="0">
                <a:solidFill>
                  <a:srgbClr val="000000"/>
                </a:solidFill>
                <a:effectLst/>
                <a:latin typeface="Open Sans"/>
              </a:rPr>
              <a:t/>
            </a:r>
            <a:br>
              <a:rPr lang="it-IT" sz="1200" b="0" i="0" dirty="0" smtClean="0">
                <a:solidFill>
                  <a:srgbClr val="000000"/>
                </a:solidFill>
                <a:effectLst/>
                <a:latin typeface="Open Sans"/>
              </a:rPr>
            </a:br>
            <a:r>
              <a:rPr lang="it-IT" sz="1200" b="0" i="0" dirty="0" smtClean="0">
                <a:solidFill>
                  <a:srgbClr val="000000"/>
                </a:solidFill>
                <a:effectLst/>
                <a:latin typeface="georgia" panose="02040502050405020303" pitchFamily="18" charset="0"/>
              </a:rPr>
              <a:t>Il Comitato Genitori Ferraris</a:t>
            </a:r>
            <a:r>
              <a:rPr lang="it-IT" sz="1200" b="0" i="0" dirty="0" smtClean="0">
                <a:solidFill>
                  <a:srgbClr val="000000"/>
                </a:solidFill>
                <a:effectLst/>
                <a:latin typeface="Open Sans"/>
              </a:rPr>
              <a:t/>
            </a:r>
            <a:br>
              <a:rPr lang="it-IT" sz="1200" b="0" i="0" dirty="0" smtClean="0">
                <a:solidFill>
                  <a:srgbClr val="000000"/>
                </a:solidFill>
                <a:effectLst/>
                <a:latin typeface="Open Sans"/>
              </a:rPr>
            </a:br>
            <a:endParaRPr lang="it-IT" sz="1200" dirty="0"/>
          </a:p>
        </p:txBody>
      </p:sp>
      <p:sp>
        <p:nvSpPr>
          <p:cNvPr id="8" name="Rettangolo 7"/>
          <p:cNvSpPr/>
          <p:nvPr/>
        </p:nvSpPr>
        <p:spPr>
          <a:xfrm>
            <a:off x="4523354" y="3483429"/>
            <a:ext cx="6553949" cy="2585323"/>
          </a:xfrm>
          <a:prstGeom prst="rect">
            <a:avLst/>
          </a:prstGeom>
          <a:noFill/>
        </p:spPr>
        <p:txBody>
          <a:bodyPr wrap="square" lIns="91440" tIns="45720" rIns="91440" bIns="45720">
            <a:spAutoFit/>
          </a:bodyPr>
          <a:lstStyle/>
          <a:p>
            <a:pPr algn="ctr"/>
            <a:r>
              <a:rPr lang="it-IT" sz="5400" dirty="0" smtClean="0">
                <a:ln w="0"/>
                <a:solidFill>
                  <a:schemeClr val="accent1"/>
                </a:solidFill>
                <a:effectLst>
                  <a:outerShdw blurRad="38100" dist="25400" dir="5400000" algn="ctr" rotWithShape="0">
                    <a:srgbClr val="6E747A">
                      <a:alpha val="43000"/>
                    </a:srgbClr>
                  </a:outerShdw>
                </a:effectLst>
              </a:rPr>
              <a:t>….Così ha inizio la nostra corsa di solidarietà……</a:t>
            </a:r>
            <a:endParaRPr lang="it-IT" sz="5400" b="0" cap="none" spc="0" dirty="0">
              <a:ln w="0"/>
              <a:solidFill>
                <a:schemeClr val="accent1"/>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186424072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1232051" y="3991230"/>
            <a:ext cx="9771018" cy="4801314"/>
          </a:xfrm>
          <a:prstGeom prst="rect">
            <a:avLst/>
          </a:prstGeom>
        </p:spPr>
        <p:txBody>
          <a:bodyPr wrap="square">
            <a:spAutoFit/>
          </a:bodyPr>
          <a:lstStyle/>
          <a:p>
            <a:r>
              <a:rPr lang="it-IT" dirty="0" smtClean="0">
                <a:hlinkClick r:id="rId2"/>
              </a:rPr>
              <a:t>Per chi volesse saperne di più, di seguito il link alla pagina </a:t>
            </a:r>
            <a:r>
              <a:rPr lang="it-IT" dirty="0" err="1" smtClean="0">
                <a:hlinkClick r:id="rId2"/>
              </a:rPr>
              <a:t>facebook</a:t>
            </a:r>
            <a:r>
              <a:rPr lang="it-IT" dirty="0" smtClean="0">
                <a:hlinkClick r:id="rId2"/>
              </a:rPr>
              <a:t> del Comitato genitori della Scuola «Ferraris» e a due video che raccontano l’incontro tra le due scuole: «De Magistris» e «Ferraris</a:t>
            </a:r>
            <a:r>
              <a:rPr lang="it-IT" dirty="0" smtClean="0">
                <a:hlinkClick r:id="rId2"/>
              </a:rPr>
              <a:t>»</a:t>
            </a:r>
          </a:p>
          <a:p>
            <a:endParaRPr lang="it-IT" dirty="0" smtClean="0">
              <a:hlinkClick r:id="rId2"/>
            </a:endParaRPr>
          </a:p>
          <a:p>
            <a:r>
              <a:rPr lang="it-IT" dirty="0">
                <a:hlinkClick r:id="rId2"/>
              </a:rPr>
              <a:t>https://it-it.facebook.com/Comitato-Genitori-Scuola-Media-GFerraris-Modena-1086430954780246/</a:t>
            </a:r>
            <a:endParaRPr lang="it-IT" dirty="0" smtClean="0">
              <a:hlinkClick r:id="rId2"/>
            </a:endParaRPr>
          </a:p>
          <a:p>
            <a:endParaRPr lang="it-IT" dirty="0" smtClean="0">
              <a:hlinkClick r:id="rId2"/>
            </a:endParaRPr>
          </a:p>
          <a:p>
            <a:r>
              <a:rPr lang="it-IT" dirty="0" smtClean="0">
                <a:hlinkClick r:id="rId2"/>
              </a:rPr>
              <a:t>https</a:t>
            </a:r>
            <a:r>
              <a:rPr lang="it-IT" dirty="0" smtClean="0">
                <a:hlinkClick r:id="rId2"/>
              </a:rPr>
              <a:t>://it-it.facebook.com/1086430954780246/videos/1706538919436110/</a:t>
            </a:r>
            <a:endParaRPr lang="it-IT" dirty="0" smtClean="0"/>
          </a:p>
          <a:p>
            <a:endParaRPr lang="it-IT" dirty="0"/>
          </a:p>
          <a:p>
            <a:r>
              <a:rPr lang="it-IT" dirty="0" smtClean="0">
                <a:hlinkClick r:id="rId3" action="ppaction://hlinksldjump"/>
              </a:rPr>
              <a:t>https://it-it.facebook.com/1086430954780246/videos/1706525476104121/</a:t>
            </a:r>
            <a:endParaRPr lang="it-IT" dirty="0" smtClean="0"/>
          </a:p>
          <a:p>
            <a:endParaRPr lang="it-IT" dirty="0"/>
          </a:p>
          <a:p>
            <a:endParaRPr lang="it-IT" dirty="0" smtClean="0"/>
          </a:p>
          <a:p>
            <a:endParaRPr lang="it-IT" dirty="0"/>
          </a:p>
          <a:p>
            <a:endParaRPr lang="it-IT" dirty="0" smtClean="0"/>
          </a:p>
          <a:p>
            <a:endParaRPr lang="it-IT" dirty="0"/>
          </a:p>
          <a:p>
            <a:endParaRPr lang="it-IT" dirty="0" smtClean="0"/>
          </a:p>
          <a:p>
            <a:endParaRPr lang="it-IT" dirty="0"/>
          </a:p>
          <a:p>
            <a:endParaRPr lang="it-IT" dirty="0" smtClean="0"/>
          </a:p>
          <a:p>
            <a:endParaRPr lang="it-IT" dirty="0"/>
          </a:p>
        </p:txBody>
      </p:sp>
      <p:sp>
        <p:nvSpPr>
          <p:cNvPr id="5" name="Rettangolo 4"/>
          <p:cNvSpPr/>
          <p:nvPr/>
        </p:nvSpPr>
        <p:spPr>
          <a:xfrm>
            <a:off x="604947" y="0"/>
            <a:ext cx="10794571" cy="4524315"/>
          </a:xfrm>
          <a:prstGeom prst="rect">
            <a:avLst/>
          </a:prstGeom>
          <a:noFill/>
        </p:spPr>
        <p:txBody>
          <a:bodyPr wrap="square" lIns="91440" tIns="45720" rIns="91440" bIns="45720">
            <a:spAutoFit/>
          </a:bodyPr>
          <a:lstStyle/>
          <a:p>
            <a:pPr algn="ctr"/>
            <a:r>
              <a:rPr lang="it-IT" sz="3200" dirty="0" smtClean="0">
                <a:ln w="0"/>
                <a:solidFill>
                  <a:schemeClr val="accent1"/>
                </a:solidFill>
                <a:effectLst>
                  <a:outerShdw blurRad="38100" dist="25400" dir="5400000" algn="ctr" rotWithShape="0">
                    <a:srgbClr val="6E747A">
                      <a:alpha val="43000"/>
                    </a:srgbClr>
                  </a:outerShdw>
                </a:effectLst>
              </a:rPr>
              <a:t>….ovviamente non finisce qui, </a:t>
            </a:r>
          </a:p>
          <a:p>
            <a:pPr algn="ctr"/>
            <a:r>
              <a:rPr lang="it-IT" sz="3200" dirty="0" smtClean="0">
                <a:ln w="0"/>
                <a:solidFill>
                  <a:schemeClr val="accent1"/>
                </a:solidFill>
                <a:effectLst>
                  <a:outerShdw blurRad="38100" dist="25400" dir="5400000" algn="ctr" rotWithShape="0">
                    <a:srgbClr val="6E747A">
                      <a:alpha val="43000"/>
                    </a:srgbClr>
                  </a:outerShdw>
                </a:effectLst>
              </a:rPr>
              <a:t>ci terremo in contatto e seguiremo anche da lontano i lavori di costruzione della nuova scuola di Caldarola…</a:t>
            </a:r>
          </a:p>
          <a:p>
            <a:pPr algn="ctr"/>
            <a:r>
              <a:rPr lang="it-IT" sz="3200" b="0" cap="none" spc="0" dirty="0" smtClean="0">
                <a:ln w="0"/>
                <a:solidFill>
                  <a:schemeClr val="accent1"/>
                </a:solidFill>
                <a:effectLst>
                  <a:outerShdw blurRad="38100" dist="25400" dir="5400000" algn="ctr" rotWithShape="0">
                    <a:srgbClr val="6E747A">
                      <a:alpha val="43000"/>
                    </a:srgbClr>
                  </a:outerShdw>
                </a:effectLst>
              </a:rPr>
              <a:t>CHI SI VUOLE UNIRE A NOI?</a:t>
            </a:r>
          </a:p>
          <a:p>
            <a:pPr algn="ctr"/>
            <a:r>
              <a:rPr lang="it-IT" sz="3200" dirty="0" smtClean="0">
                <a:ln w="0"/>
                <a:solidFill>
                  <a:schemeClr val="accent1"/>
                </a:solidFill>
                <a:effectLst>
                  <a:outerShdw blurRad="38100" dist="25400" dir="5400000" algn="ctr" rotWithShape="0">
                    <a:srgbClr val="6E747A">
                      <a:alpha val="43000"/>
                    </a:srgbClr>
                  </a:outerShdw>
                </a:effectLst>
              </a:rPr>
              <a:t>La solidarietà non ha confini!!!</a:t>
            </a:r>
          </a:p>
          <a:p>
            <a:pPr algn="ctr"/>
            <a:r>
              <a:rPr lang="it-IT" sz="3200" b="0" cap="none" spc="0" dirty="0" smtClean="0">
                <a:ln w="0"/>
                <a:solidFill>
                  <a:schemeClr val="accent1"/>
                </a:solidFill>
                <a:effectLst>
                  <a:outerShdw blurRad="38100" dist="25400" dir="5400000" algn="ctr" rotWithShape="0">
                    <a:srgbClr val="6E747A">
                      <a:alpha val="43000"/>
                    </a:srgbClr>
                  </a:outerShdw>
                </a:effectLst>
              </a:rPr>
              <a:t>Vi aspettiamo numerosi.</a:t>
            </a:r>
          </a:p>
          <a:p>
            <a:pPr algn="ctr"/>
            <a:r>
              <a:rPr lang="it-IT" sz="3200" b="1" dirty="0" smtClean="0">
                <a:ln w="0"/>
                <a:solidFill>
                  <a:schemeClr val="accent1"/>
                </a:solidFill>
                <a:effectLst>
                  <a:outerShdw blurRad="38100" dist="25400" dir="5400000" algn="ctr" rotWithShape="0">
                    <a:srgbClr val="6E747A">
                      <a:alpha val="43000"/>
                    </a:srgbClr>
                  </a:outerShdw>
                </a:effectLst>
              </a:rPr>
              <a:t>Il Parlamentino, l’insegnante coordinatrice Butà Maria e</a:t>
            </a:r>
          </a:p>
          <a:p>
            <a:pPr algn="ctr"/>
            <a:r>
              <a:rPr lang="it-IT" sz="3200" b="1" cap="none" spc="0" dirty="0" smtClean="0">
                <a:ln w="0"/>
                <a:solidFill>
                  <a:schemeClr val="accent1"/>
                </a:solidFill>
                <a:effectLst>
                  <a:outerShdw blurRad="38100" dist="25400" dir="5400000" algn="ctr" rotWithShape="0">
                    <a:srgbClr val="6E747A">
                      <a:alpha val="43000"/>
                    </a:srgbClr>
                  </a:outerShdw>
                </a:effectLst>
              </a:rPr>
              <a:t>Il Comitato genitori</a:t>
            </a:r>
          </a:p>
          <a:p>
            <a:pPr algn="ctr"/>
            <a:endParaRPr lang="it-IT" sz="3200" b="0" cap="none" spc="0" dirty="0">
              <a:ln w="0"/>
              <a:solidFill>
                <a:schemeClr val="accent1"/>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190331084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stretch>
            <a:fillRect/>
          </a:stretch>
        </p:blipFill>
        <p:spPr>
          <a:xfrm>
            <a:off x="363985" y="142041"/>
            <a:ext cx="3653678" cy="6495428"/>
          </a:xfrm>
          <a:prstGeom prst="rect">
            <a:avLst/>
          </a:prstGeom>
        </p:spPr>
      </p:pic>
      <p:sp>
        <p:nvSpPr>
          <p:cNvPr id="5" name="Rettangolo 4"/>
          <p:cNvSpPr/>
          <p:nvPr/>
        </p:nvSpPr>
        <p:spPr>
          <a:xfrm>
            <a:off x="4385567" y="142041"/>
            <a:ext cx="6391923" cy="6740307"/>
          </a:xfrm>
          <a:prstGeom prst="rect">
            <a:avLst/>
          </a:prstGeom>
          <a:noFill/>
        </p:spPr>
        <p:txBody>
          <a:bodyPr wrap="square" lIns="91440" tIns="45720" rIns="91440" bIns="45720">
            <a:spAutoFit/>
          </a:bodyPr>
          <a:lstStyle/>
          <a:p>
            <a:pPr algn="ctr"/>
            <a:r>
              <a:rPr lang="it-IT" sz="4800" dirty="0" smtClean="0">
                <a:ln w="0"/>
                <a:solidFill>
                  <a:schemeClr val="accent1"/>
                </a:solidFill>
                <a:effectLst>
                  <a:outerShdw blurRad="38100" dist="25400" dir="5400000" algn="ctr" rotWithShape="0">
                    <a:srgbClr val="6E747A">
                      <a:alpha val="43000"/>
                    </a:srgbClr>
                  </a:outerShdw>
                </a:effectLst>
              </a:rPr>
              <a:t>Sono passati 3 mesi dall’inizio della raccolta e ora siamo pronti…..</a:t>
            </a:r>
          </a:p>
          <a:p>
            <a:pPr algn="ctr"/>
            <a:r>
              <a:rPr lang="it-IT" sz="4800" b="0" cap="none" spc="0" dirty="0" smtClean="0">
                <a:ln w="0"/>
                <a:solidFill>
                  <a:schemeClr val="accent1"/>
                </a:solidFill>
                <a:effectLst>
                  <a:outerShdw blurRad="38100" dist="25400" dir="5400000" algn="ctr" rotWithShape="0">
                    <a:srgbClr val="6E747A">
                      <a:alpha val="43000"/>
                    </a:srgbClr>
                  </a:outerShdw>
                </a:effectLst>
              </a:rPr>
              <a:t>VIA!!!</a:t>
            </a:r>
          </a:p>
          <a:p>
            <a:pPr algn="ctr"/>
            <a:r>
              <a:rPr lang="it-IT" sz="4800" dirty="0" smtClean="0">
                <a:ln w="0"/>
                <a:solidFill>
                  <a:schemeClr val="accent1"/>
                </a:solidFill>
                <a:effectLst>
                  <a:outerShdw blurRad="38100" dist="25400" dir="5400000" algn="ctr" rotWithShape="0">
                    <a:srgbClr val="6E747A">
                      <a:alpha val="43000"/>
                    </a:srgbClr>
                  </a:outerShdw>
                </a:effectLst>
              </a:rPr>
              <a:t>Si parte per Caldarola;</a:t>
            </a:r>
          </a:p>
          <a:p>
            <a:pPr algn="ctr"/>
            <a:r>
              <a:rPr lang="it-IT" sz="4800" dirty="0">
                <a:ln w="0"/>
                <a:solidFill>
                  <a:schemeClr val="accent1"/>
                </a:solidFill>
                <a:effectLst>
                  <a:outerShdw blurRad="38100" dist="25400" dir="5400000" algn="ctr" rotWithShape="0">
                    <a:srgbClr val="6E747A">
                      <a:alpha val="43000"/>
                    </a:srgbClr>
                  </a:outerShdw>
                </a:effectLst>
              </a:rPr>
              <a:t>g</a:t>
            </a:r>
            <a:r>
              <a:rPr lang="it-IT" sz="4800" dirty="0" smtClean="0">
                <a:ln w="0"/>
                <a:solidFill>
                  <a:schemeClr val="accent1"/>
                </a:solidFill>
                <a:effectLst>
                  <a:outerShdw blurRad="38100" dist="25400" dir="5400000" algn="ctr" rotWithShape="0">
                    <a:srgbClr val="6E747A">
                      <a:alpha val="43000"/>
                    </a:srgbClr>
                  </a:outerShdw>
                </a:effectLst>
              </a:rPr>
              <a:t>enitori e il Parlamentino della scuola in rappresentanza degli alunni</a:t>
            </a:r>
          </a:p>
        </p:txBody>
      </p:sp>
      <p:sp>
        <p:nvSpPr>
          <p:cNvPr id="6" name="CasellaDiTesto 5"/>
          <p:cNvSpPr txBox="1"/>
          <p:nvPr/>
        </p:nvSpPr>
        <p:spPr>
          <a:xfrm>
            <a:off x="1003176" y="284086"/>
            <a:ext cx="2522294" cy="400110"/>
          </a:xfrm>
          <a:prstGeom prst="rect">
            <a:avLst/>
          </a:prstGeom>
          <a:noFill/>
        </p:spPr>
        <p:txBody>
          <a:bodyPr wrap="none" rtlCol="0">
            <a:spAutoFit/>
          </a:bodyPr>
          <a:lstStyle/>
          <a:p>
            <a:r>
              <a:rPr lang="it-IT" sz="2000" b="1" dirty="0" smtClean="0">
                <a:solidFill>
                  <a:srgbClr val="0070C0"/>
                </a:solidFill>
              </a:rPr>
              <a:t>Sabato 5 maggio 2018</a:t>
            </a:r>
            <a:endParaRPr lang="it-IT" sz="2000" b="1" dirty="0">
              <a:solidFill>
                <a:srgbClr val="0070C0"/>
              </a:solidFill>
            </a:endParaRPr>
          </a:p>
        </p:txBody>
      </p:sp>
    </p:spTree>
    <p:extLst>
      <p:ext uri="{BB962C8B-B14F-4D97-AF65-F5344CB8AC3E}">
        <p14:creationId xmlns:p14="http://schemas.microsoft.com/office/powerpoint/2010/main" val="209147073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24220" y="418012"/>
            <a:ext cx="4372792" cy="5830388"/>
          </a:xfrm>
          <a:prstGeom prst="rect">
            <a:avLst/>
          </a:prstGeom>
        </p:spPr>
      </p:pic>
      <p:sp>
        <p:nvSpPr>
          <p:cNvPr id="3" name="CasellaDiTesto 2"/>
          <p:cNvSpPr txBox="1"/>
          <p:nvPr/>
        </p:nvSpPr>
        <p:spPr>
          <a:xfrm>
            <a:off x="731520" y="548640"/>
            <a:ext cx="2168434" cy="461665"/>
          </a:xfrm>
          <a:prstGeom prst="rect">
            <a:avLst/>
          </a:prstGeom>
          <a:noFill/>
        </p:spPr>
        <p:txBody>
          <a:bodyPr wrap="square" rtlCol="0">
            <a:spAutoFit/>
          </a:bodyPr>
          <a:lstStyle/>
          <a:p>
            <a:pPr algn="ctr"/>
            <a:r>
              <a:rPr lang="it-IT" sz="2400" b="1" dirty="0" smtClean="0">
                <a:solidFill>
                  <a:srgbClr val="00B0F0"/>
                </a:solidFill>
              </a:rPr>
              <a:t>Ore 09:45</a:t>
            </a:r>
            <a:endParaRPr lang="it-IT" sz="2400" b="1" dirty="0">
              <a:solidFill>
                <a:srgbClr val="00B0F0"/>
              </a:solidFill>
            </a:endParaRPr>
          </a:p>
        </p:txBody>
      </p:sp>
      <p:sp>
        <p:nvSpPr>
          <p:cNvPr id="5" name="Rettangolo 4"/>
          <p:cNvSpPr/>
          <p:nvPr/>
        </p:nvSpPr>
        <p:spPr>
          <a:xfrm>
            <a:off x="4620054" y="6027"/>
            <a:ext cx="3361509" cy="6863417"/>
          </a:xfrm>
          <a:prstGeom prst="rect">
            <a:avLst/>
          </a:prstGeom>
          <a:noFill/>
        </p:spPr>
        <p:txBody>
          <a:bodyPr wrap="square" lIns="91440" tIns="45720" rIns="91440" bIns="45720">
            <a:spAutoFit/>
          </a:bodyPr>
          <a:lstStyle/>
          <a:p>
            <a:pPr algn="ctr"/>
            <a:r>
              <a:rPr lang="it-IT" sz="4400" b="0" cap="none" spc="0" dirty="0" smtClean="0">
                <a:ln w="0"/>
                <a:solidFill>
                  <a:schemeClr val="accent1"/>
                </a:solidFill>
                <a:effectLst>
                  <a:outerShdw blurRad="38100" dist="25400" dir="5400000" algn="ctr" rotWithShape="0">
                    <a:srgbClr val="6E747A">
                      <a:alpha val="43000"/>
                    </a:srgbClr>
                  </a:outerShdw>
                </a:effectLst>
              </a:rPr>
              <a:t>…In arrivo al centro storico di Caldarola….</a:t>
            </a:r>
          </a:p>
          <a:p>
            <a:pPr algn="ctr"/>
            <a:r>
              <a:rPr lang="it-IT" sz="4400" dirty="0" smtClean="0">
                <a:ln w="0"/>
                <a:solidFill>
                  <a:schemeClr val="accent1"/>
                </a:solidFill>
                <a:effectLst>
                  <a:outerShdw blurRad="38100" dist="25400" dir="5400000" algn="ctr" rotWithShape="0">
                    <a:srgbClr val="6E747A">
                      <a:alpha val="43000"/>
                    </a:srgbClr>
                  </a:outerShdw>
                </a:effectLst>
              </a:rPr>
              <a:t>La strada è deserta….</a:t>
            </a:r>
          </a:p>
          <a:p>
            <a:pPr algn="ctr"/>
            <a:r>
              <a:rPr lang="it-IT" sz="4400" dirty="0" smtClean="0">
                <a:ln w="0"/>
                <a:solidFill>
                  <a:schemeClr val="accent1"/>
                </a:solidFill>
                <a:effectLst>
                  <a:outerShdw blurRad="38100" dist="25400" dir="5400000" algn="ctr" rotWithShape="0">
                    <a:srgbClr val="6E747A">
                      <a:alpha val="43000"/>
                    </a:srgbClr>
                  </a:outerShdw>
                </a:effectLst>
              </a:rPr>
              <a:t>il centro è ANCORA </a:t>
            </a:r>
          </a:p>
          <a:p>
            <a:pPr algn="ctr"/>
            <a:r>
              <a:rPr lang="it-IT" sz="4400" b="0" cap="none" spc="0" dirty="0" smtClean="0">
                <a:ln w="0"/>
                <a:solidFill>
                  <a:schemeClr val="accent1"/>
                </a:solidFill>
                <a:effectLst>
                  <a:outerShdw blurRad="38100" dist="25400" dir="5400000" algn="ctr" rotWithShape="0">
                    <a:srgbClr val="6E747A">
                      <a:alpha val="43000"/>
                    </a:srgbClr>
                  </a:outerShdw>
                </a:effectLst>
              </a:rPr>
              <a:t>ZONA ROSSA…..</a:t>
            </a:r>
            <a:endParaRPr lang="it-IT" sz="4400" b="0" cap="none" spc="0" dirty="0">
              <a:ln w="0"/>
              <a:solidFill>
                <a:schemeClr val="accent1"/>
              </a:solidFill>
              <a:effectLst>
                <a:outerShdw blurRad="38100" dist="25400" dir="5400000" algn="ctr" rotWithShape="0">
                  <a:srgbClr val="6E747A">
                    <a:alpha val="43000"/>
                  </a:srgbClr>
                </a:outerShdw>
              </a:effectLst>
            </a:endParaRPr>
          </a:p>
        </p:txBody>
      </p:sp>
      <p:sp>
        <p:nvSpPr>
          <p:cNvPr id="6" name="Smile 5"/>
          <p:cNvSpPr/>
          <p:nvPr/>
        </p:nvSpPr>
        <p:spPr>
          <a:xfrm>
            <a:off x="7400810" y="5982789"/>
            <a:ext cx="730975" cy="722811"/>
          </a:xfrm>
          <a:prstGeom prst="smileyFace">
            <a:avLst>
              <a:gd name="adj" fmla="val -465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8" name="Immagine 7"/>
          <p:cNvPicPr>
            <a:picLocks noChangeAspect="1"/>
          </p:cNvPicPr>
          <p:nvPr/>
        </p:nvPicPr>
        <p:blipFill>
          <a:blip r:embed="rId3"/>
          <a:stretch>
            <a:fillRect/>
          </a:stretch>
        </p:blipFill>
        <p:spPr>
          <a:xfrm>
            <a:off x="8204605" y="779472"/>
            <a:ext cx="3987395" cy="5316528"/>
          </a:xfrm>
          <a:prstGeom prst="rect">
            <a:avLst/>
          </a:prstGeom>
        </p:spPr>
      </p:pic>
    </p:spTree>
    <p:extLst>
      <p:ext uri="{BB962C8B-B14F-4D97-AF65-F5344CB8AC3E}">
        <p14:creationId xmlns:p14="http://schemas.microsoft.com/office/powerpoint/2010/main" val="75774207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0" y="0"/>
            <a:ext cx="7106195" cy="5329646"/>
          </a:xfrm>
          <a:prstGeom prst="rect">
            <a:avLst/>
          </a:prstGeom>
        </p:spPr>
      </p:pic>
      <p:sp>
        <p:nvSpPr>
          <p:cNvPr id="4" name="Rettangolo 3"/>
          <p:cNvSpPr/>
          <p:nvPr/>
        </p:nvSpPr>
        <p:spPr>
          <a:xfrm>
            <a:off x="7292626" y="117693"/>
            <a:ext cx="4345577" cy="6740307"/>
          </a:xfrm>
          <a:prstGeom prst="rect">
            <a:avLst/>
          </a:prstGeom>
        </p:spPr>
        <p:txBody>
          <a:bodyPr wrap="square">
            <a:spAutoFit/>
          </a:bodyPr>
          <a:lstStyle/>
          <a:p>
            <a:pPr algn="ctr"/>
            <a:r>
              <a:rPr lang="it-IT" sz="3600" dirty="0" smtClean="0">
                <a:ln w="0"/>
                <a:solidFill>
                  <a:schemeClr val="accent1"/>
                </a:solidFill>
                <a:effectLst>
                  <a:outerShdw blurRad="38100" dist="25400" dir="5400000" algn="ctr" rotWithShape="0">
                    <a:srgbClr val="6E747A">
                      <a:alpha val="43000"/>
                    </a:srgbClr>
                  </a:outerShdw>
                </a:effectLst>
              </a:rPr>
              <a:t>Il Dirigente Scolastico  </a:t>
            </a:r>
            <a:r>
              <a:rPr lang="it-IT" sz="3600" dirty="0" err="1" smtClean="0">
                <a:solidFill>
                  <a:schemeClr val="accent1"/>
                </a:solidFill>
              </a:rPr>
              <a:t>Scagnetti</a:t>
            </a:r>
            <a:r>
              <a:rPr lang="it-IT" sz="3600" dirty="0" smtClean="0">
                <a:solidFill>
                  <a:schemeClr val="accent1"/>
                </a:solidFill>
              </a:rPr>
              <a:t> Fabiola </a:t>
            </a:r>
            <a:r>
              <a:rPr lang="it-IT" sz="3600" dirty="0" smtClean="0">
                <a:ln w="0"/>
                <a:solidFill>
                  <a:schemeClr val="accent1"/>
                </a:solidFill>
                <a:effectLst>
                  <a:outerShdw blurRad="38100" dist="25400" dir="5400000" algn="ctr" rotWithShape="0">
                    <a:srgbClr val="6E747A">
                      <a:alpha val="43000"/>
                    </a:srgbClr>
                  </a:outerShdw>
                </a:effectLst>
              </a:rPr>
              <a:t>dell’Istituto Comprensivo </a:t>
            </a:r>
          </a:p>
          <a:p>
            <a:pPr algn="ctr"/>
            <a:r>
              <a:rPr lang="it-IT" sz="3600" dirty="0" smtClean="0">
                <a:ln w="0"/>
                <a:solidFill>
                  <a:schemeClr val="accent1"/>
                </a:solidFill>
                <a:effectLst>
                  <a:outerShdw blurRad="38100" dist="25400" dir="5400000" algn="ctr" rotWithShape="0">
                    <a:srgbClr val="6E747A">
                      <a:alpha val="43000"/>
                    </a:srgbClr>
                  </a:outerShdw>
                </a:effectLst>
              </a:rPr>
              <a:t>«S. De Magistris» di Caldarola</a:t>
            </a:r>
          </a:p>
          <a:p>
            <a:pPr algn="ctr"/>
            <a:r>
              <a:rPr lang="it-IT" sz="3600" dirty="0" smtClean="0">
                <a:ln w="0"/>
                <a:solidFill>
                  <a:schemeClr val="accent1"/>
                </a:solidFill>
                <a:effectLst>
                  <a:outerShdw blurRad="38100" dist="25400" dir="5400000" algn="ctr" rotWithShape="0">
                    <a:srgbClr val="6E747A">
                      <a:alpha val="43000"/>
                    </a:srgbClr>
                  </a:outerShdw>
                </a:effectLst>
              </a:rPr>
              <a:t>ci accoglie in un ex-capannone ristrutturato e reso idoneo ai ragazzi che così possono andare a scuola……</a:t>
            </a:r>
            <a:endParaRPr lang="it-IT" sz="3600" b="0" cap="none" spc="0" dirty="0">
              <a:ln w="0"/>
              <a:solidFill>
                <a:schemeClr val="accent1"/>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94317540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0" y="0"/>
            <a:ext cx="7605486" cy="5704114"/>
          </a:xfrm>
          <a:prstGeom prst="rect">
            <a:avLst/>
          </a:prstGeom>
        </p:spPr>
      </p:pic>
      <p:sp>
        <p:nvSpPr>
          <p:cNvPr id="3" name="Rettangolo 2"/>
          <p:cNvSpPr/>
          <p:nvPr/>
        </p:nvSpPr>
        <p:spPr>
          <a:xfrm>
            <a:off x="7605486" y="139189"/>
            <a:ext cx="4518734" cy="5909310"/>
          </a:xfrm>
          <a:prstGeom prst="rect">
            <a:avLst/>
          </a:prstGeom>
          <a:noFill/>
        </p:spPr>
        <p:txBody>
          <a:bodyPr wrap="square" lIns="91440" tIns="45720" rIns="91440" bIns="45720">
            <a:spAutoFit/>
          </a:bodyPr>
          <a:lstStyle/>
          <a:p>
            <a:pPr algn="ctr"/>
            <a:r>
              <a:rPr lang="it-IT" sz="5400" dirty="0" smtClean="0">
                <a:ln w="0"/>
                <a:solidFill>
                  <a:schemeClr val="accent1"/>
                </a:solidFill>
                <a:effectLst>
                  <a:outerShdw blurRad="38100" dist="25400" dir="5400000" algn="ctr" rotWithShape="0">
                    <a:srgbClr val="6E747A">
                      <a:alpha val="43000"/>
                    </a:srgbClr>
                  </a:outerShdw>
                </a:effectLst>
              </a:rPr>
              <a:t>Sono stati momenti di forte emozione…ed eccoci qua tutti insieme in una foto ricordo!!</a:t>
            </a:r>
            <a:endParaRPr lang="it-IT" sz="5400" b="0" cap="none" spc="0" dirty="0">
              <a:ln w="0"/>
              <a:solidFill>
                <a:schemeClr val="accent1"/>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249631840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273" y="1979719"/>
            <a:ext cx="6539325" cy="4904493"/>
          </a:xfrm>
          <a:prstGeom prst="rect">
            <a:avLst/>
          </a:prstGeom>
        </p:spPr>
      </p:pic>
      <p:pic>
        <p:nvPicPr>
          <p:cNvPr id="6" name="Immagine 5"/>
          <p:cNvPicPr>
            <a:picLocks noChangeAspect="1"/>
          </p:cNvPicPr>
          <p:nvPr/>
        </p:nvPicPr>
        <p:blipFill>
          <a:blip r:embed="rId3"/>
          <a:stretch>
            <a:fillRect/>
          </a:stretch>
        </p:blipFill>
        <p:spPr>
          <a:xfrm>
            <a:off x="8700117" y="2202157"/>
            <a:ext cx="3491883" cy="4655843"/>
          </a:xfrm>
          <a:prstGeom prst="rect">
            <a:avLst/>
          </a:prstGeom>
        </p:spPr>
      </p:pic>
      <p:sp>
        <p:nvSpPr>
          <p:cNvPr id="7" name="Rettangolo 6"/>
          <p:cNvSpPr/>
          <p:nvPr/>
        </p:nvSpPr>
        <p:spPr>
          <a:xfrm>
            <a:off x="21273" y="102778"/>
            <a:ext cx="5891255" cy="1661993"/>
          </a:xfrm>
          <a:prstGeom prst="rect">
            <a:avLst/>
          </a:prstGeom>
          <a:noFill/>
        </p:spPr>
        <p:txBody>
          <a:bodyPr wrap="square" lIns="91440" tIns="45720" rIns="91440" bIns="45720">
            <a:spAutoFit/>
          </a:bodyPr>
          <a:lstStyle/>
          <a:p>
            <a:pPr algn="ctr"/>
            <a:r>
              <a:rPr lang="it-IT" sz="5400" dirty="0" smtClean="0">
                <a:ln w="0"/>
                <a:solidFill>
                  <a:schemeClr val="accent1"/>
                </a:solidFill>
                <a:effectLst>
                  <a:outerShdw blurRad="38100" dist="25400" dir="5400000" algn="ctr" rotWithShape="0">
                    <a:srgbClr val="6E747A">
                      <a:alpha val="43000"/>
                    </a:srgbClr>
                  </a:outerShdw>
                </a:effectLst>
              </a:rPr>
              <a:t>….</a:t>
            </a:r>
            <a:r>
              <a:rPr lang="it-IT" sz="4800" dirty="0" smtClean="0">
                <a:ln w="0"/>
                <a:solidFill>
                  <a:schemeClr val="accent1"/>
                </a:solidFill>
                <a:effectLst>
                  <a:outerShdw blurRad="38100" dist="25400" dir="5400000" algn="ctr" rotWithShape="0">
                    <a:srgbClr val="6E747A">
                      <a:alpha val="43000"/>
                    </a:srgbClr>
                  </a:outerShdw>
                </a:effectLst>
              </a:rPr>
              <a:t>si pensa a tornare alla normalità</a:t>
            </a:r>
            <a:endParaRPr lang="it-IT" sz="4800" b="0" cap="none" spc="0" dirty="0">
              <a:ln w="0"/>
              <a:solidFill>
                <a:schemeClr val="accent1"/>
              </a:solidFill>
              <a:effectLst>
                <a:outerShdw blurRad="38100" dist="25400" dir="5400000" algn="ctr" rotWithShape="0">
                  <a:srgbClr val="6E747A">
                    <a:alpha val="43000"/>
                  </a:srgbClr>
                </a:outerShdw>
              </a:effectLst>
            </a:endParaRPr>
          </a:p>
        </p:txBody>
      </p:sp>
      <p:sp>
        <p:nvSpPr>
          <p:cNvPr id="8" name="Rettangolo 7"/>
          <p:cNvSpPr/>
          <p:nvPr/>
        </p:nvSpPr>
        <p:spPr>
          <a:xfrm>
            <a:off x="6392764" y="22879"/>
            <a:ext cx="5334638" cy="2308324"/>
          </a:xfrm>
          <a:prstGeom prst="rect">
            <a:avLst/>
          </a:prstGeom>
          <a:noFill/>
        </p:spPr>
        <p:txBody>
          <a:bodyPr wrap="square" lIns="91440" tIns="45720" rIns="91440" bIns="45720">
            <a:spAutoFit/>
          </a:bodyPr>
          <a:lstStyle/>
          <a:p>
            <a:pPr algn="ctr"/>
            <a:r>
              <a:rPr lang="it-IT" sz="4800" dirty="0" smtClean="0">
                <a:ln w="0"/>
                <a:solidFill>
                  <a:schemeClr val="accent1"/>
                </a:solidFill>
                <a:effectLst>
                  <a:outerShdw blurRad="38100" dist="25400" dir="5400000" algn="ctr" rotWithShape="0">
                    <a:srgbClr val="6E747A">
                      <a:alpha val="43000"/>
                    </a:srgbClr>
                  </a:outerShdw>
                </a:effectLst>
              </a:rPr>
              <a:t>...una nuova scuola per i ragazzi di Caldarola</a:t>
            </a:r>
            <a:endParaRPr lang="it-IT" sz="4800" b="0" cap="none" spc="0" dirty="0">
              <a:ln w="0"/>
              <a:solidFill>
                <a:schemeClr val="accent1"/>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203543762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ggetto 1"/>
          <p:cNvGraphicFramePr>
            <a:graphicFrameLocks noChangeAspect="1"/>
          </p:cNvGraphicFramePr>
          <p:nvPr>
            <p:extLst>
              <p:ext uri="{D42A27DB-BD31-4B8C-83A1-F6EECF244321}">
                <p14:modId xmlns:p14="http://schemas.microsoft.com/office/powerpoint/2010/main" val="432231033"/>
              </p:ext>
            </p:extLst>
          </p:nvPr>
        </p:nvGraphicFramePr>
        <p:xfrm>
          <a:off x="0" y="0"/>
          <a:ext cx="4983251" cy="6858000"/>
        </p:xfrm>
        <a:graphic>
          <a:graphicData uri="http://schemas.openxmlformats.org/presentationml/2006/ole">
            <mc:AlternateContent xmlns:mc="http://schemas.openxmlformats.org/markup-compatibility/2006">
              <mc:Choice xmlns:v="urn:schemas-microsoft-com:vml" Requires="v">
                <p:oleObj spid="_x0000_s1029" name="Acrobat Document" r:id="rId3" imgW="5819571" imgH="8010425" progId="AcroExch.Document.DC">
                  <p:embed/>
                </p:oleObj>
              </mc:Choice>
              <mc:Fallback>
                <p:oleObj name="Acrobat Document" r:id="rId3" imgW="5819571" imgH="8010425" progId="AcroExch.Document.DC">
                  <p:embed/>
                  <p:pic>
                    <p:nvPicPr>
                      <p:cNvPr id="0" name=""/>
                      <p:cNvPicPr/>
                      <p:nvPr/>
                    </p:nvPicPr>
                    <p:blipFill>
                      <a:blip r:embed="rId4"/>
                      <a:stretch>
                        <a:fillRect/>
                      </a:stretch>
                    </p:blipFill>
                    <p:spPr>
                      <a:xfrm>
                        <a:off x="0" y="0"/>
                        <a:ext cx="4983251" cy="6858000"/>
                      </a:xfrm>
                      <a:prstGeom prst="rect">
                        <a:avLst/>
                      </a:prstGeom>
                    </p:spPr>
                  </p:pic>
                </p:oleObj>
              </mc:Fallback>
            </mc:AlternateContent>
          </a:graphicData>
        </a:graphic>
      </p:graphicFrame>
      <p:sp>
        <p:nvSpPr>
          <p:cNvPr id="3" name="Rettangolo 2"/>
          <p:cNvSpPr/>
          <p:nvPr/>
        </p:nvSpPr>
        <p:spPr>
          <a:xfrm>
            <a:off x="5113879" y="110924"/>
            <a:ext cx="1556886" cy="3170099"/>
          </a:xfrm>
          <a:prstGeom prst="rect">
            <a:avLst/>
          </a:prstGeom>
        </p:spPr>
        <p:style>
          <a:lnRef idx="2">
            <a:schemeClr val="accent1"/>
          </a:lnRef>
          <a:fillRef idx="1">
            <a:schemeClr val="lt1"/>
          </a:fillRef>
          <a:effectRef idx="0">
            <a:schemeClr val="accent1"/>
          </a:effectRef>
          <a:fontRef idx="minor">
            <a:schemeClr val="dk1"/>
          </a:fontRef>
        </p:style>
        <p:txBody>
          <a:bodyPr wrap="square" lIns="91440" tIns="45720" rIns="91440" bIns="45720">
            <a:spAutoFit/>
          </a:bodyPr>
          <a:lstStyle/>
          <a:p>
            <a:pPr algn="ctr"/>
            <a:r>
              <a:rPr lang="it-IT" sz="4000" b="1" dirty="0" smtClean="0">
                <a:ln w="0"/>
                <a:solidFill>
                  <a:schemeClr val="accent1"/>
                </a:solidFill>
                <a:effectLst>
                  <a:outerShdw blurRad="38100" dist="25400" dir="5400000" algn="ctr" rotWithShape="0">
                    <a:srgbClr val="6E747A">
                      <a:alpha val="43000"/>
                    </a:srgbClr>
                  </a:outerShdw>
                </a:effectLst>
              </a:rPr>
              <a:t>….Un ponte tra le due scuole</a:t>
            </a:r>
            <a:endParaRPr lang="it-IT" sz="4000" b="1" cap="none" spc="0" dirty="0">
              <a:ln w="0"/>
              <a:solidFill>
                <a:schemeClr val="accent1"/>
              </a:solidFill>
              <a:effectLst>
                <a:outerShdw blurRad="38100" dist="25400" dir="5400000" algn="ctr" rotWithShape="0">
                  <a:srgbClr val="6E747A">
                    <a:alpha val="43000"/>
                  </a:srgbClr>
                </a:outerShdw>
              </a:effectLst>
            </a:endParaRPr>
          </a:p>
        </p:txBody>
      </p:sp>
      <p:pic>
        <p:nvPicPr>
          <p:cNvPr id="5" name="Immagine 4"/>
          <p:cNvPicPr>
            <a:picLocks noChangeAspect="1"/>
          </p:cNvPicPr>
          <p:nvPr/>
        </p:nvPicPr>
        <p:blipFill>
          <a:blip r:embed="rId5"/>
          <a:stretch>
            <a:fillRect/>
          </a:stretch>
        </p:blipFill>
        <p:spPr>
          <a:xfrm>
            <a:off x="8638903" y="184464"/>
            <a:ext cx="3340353" cy="3658482"/>
          </a:xfrm>
          <a:prstGeom prst="rect">
            <a:avLst/>
          </a:prstGeom>
        </p:spPr>
      </p:pic>
      <p:pic>
        <p:nvPicPr>
          <p:cNvPr id="7" name="Immagine 6"/>
          <p:cNvPicPr>
            <a:picLocks noChangeAspect="1"/>
          </p:cNvPicPr>
          <p:nvPr/>
        </p:nvPicPr>
        <p:blipFill>
          <a:blip r:embed="rId6"/>
          <a:stretch>
            <a:fillRect/>
          </a:stretch>
        </p:blipFill>
        <p:spPr>
          <a:xfrm>
            <a:off x="5113879" y="3364016"/>
            <a:ext cx="3199176" cy="2132784"/>
          </a:xfrm>
          <a:prstGeom prst="rect">
            <a:avLst/>
          </a:prstGeom>
        </p:spPr>
      </p:pic>
      <p:pic>
        <p:nvPicPr>
          <p:cNvPr id="8" name="Immagine 7"/>
          <p:cNvPicPr>
            <a:picLocks noChangeAspect="1"/>
          </p:cNvPicPr>
          <p:nvPr/>
        </p:nvPicPr>
        <p:blipFill>
          <a:blip r:embed="rId7"/>
          <a:stretch>
            <a:fillRect/>
          </a:stretch>
        </p:blipFill>
        <p:spPr>
          <a:xfrm>
            <a:off x="8443683" y="4500947"/>
            <a:ext cx="3535573" cy="1991706"/>
          </a:xfrm>
          <a:prstGeom prst="rect">
            <a:avLst/>
          </a:prstGeom>
        </p:spPr>
      </p:pic>
    </p:spTree>
    <p:extLst>
      <p:ext uri="{BB962C8B-B14F-4D97-AF65-F5344CB8AC3E}">
        <p14:creationId xmlns:p14="http://schemas.microsoft.com/office/powerpoint/2010/main" val="243961552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0" y="0"/>
            <a:ext cx="5143500" cy="6858000"/>
          </a:xfrm>
          <a:prstGeom prst="rect">
            <a:avLst/>
          </a:prstGeom>
        </p:spPr>
      </p:pic>
      <p:sp>
        <p:nvSpPr>
          <p:cNvPr id="4" name="Rettangolo 3"/>
          <p:cNvSpPr/>
          <p:nvPr/>
        </p:nvSpPr>
        <p:spPr>
          <a:xfrm>
            <a:off x="5479218" y="156634"/>
            <a:ext cx="6791159" cy="5909310"/>
          </a:xfrm>
          <a:prstGeom prst="rect">
            <a:avLst/>
          </a:prstGeom>
        </p:spPr>
        <p:txBody>
          <a:bodyPr wrap="square">
            <a:spAutoFit/>
          </a:bodyPr>
          <a:lstStyle/>
          <a:p>
            <a:pPr algn="ctr"/>
            <a:r>
              <a:rPr lang="it-IT" sz="5400" dirty="0" smtClean="0">
                <a:ln w="0"/>
                <a:solidFill>
                  <a:schemeClr val="accent1"/>
                </a:solidFill>
                <a:effectLst>
                  <a:outerShdw blurRad="38100" dist="25400" dir="5400000" algn="ctr" rotWithShape="0">
                    <a:srgbClr val="6E747A">
                      <a:alpha val="43000"/>
                    </a:srgbClr>
                  </a:outerShdw>
                </a:effectLst>
              </a:rPr>
              <a:t>….mentre questo è tutto quello che riusciamo a vedere del «borgo»…</a:t>
            </a:r>
          </a:p>
          <a:p>
            <a:pPr algn="ctr"/>
            <a:r>
              <a:rPr lang="it-IT" sz="5400" b="0" cap="none" spc="0" dirty="0" smtClean="0">
                <a:ln w="0"/>
                <a:solidFill>
                  <a:schemeClr val="accent1"/>
                </a:solidFill>
                <a:effectLst>
                  <a:outerShdw blurRad="38100" dist="25400" dir="5400000" algn="ctr" rotWithShape="0">
                    <a:srgbClr val="6E747A">
                      <a:alpha val="43000"/>
                    </a:srgbClr>
                  </a:outerShdw>
                </a:effectLst>
              </a:rPr>
              <a:t>Tutto puntellato….</a:t>
            </a:r>
          </a:p>
          <a:p>
            <a:pPr algn="ctr"/>
            <a:r>
              <a:rPr lang="it-IT" sz="5400" dirty="0" smtClean="0">
                <a:ln w="0"/>
                <a:solidFill>
                  <a:schemeClr val="accent1"/>
                </a:solidFill>
                <a:effectLst>
                  <a:outerShdw blurRad="38100" dist="25400" dir="5400000" algn="ctr" rotWithShape="0">
                    <a:srgbClr val="6E747A">
                      <a:alpha val="43000"/>
                    </a:srgbClr>
                  </a:outerShdw>
                </a:effectLst>
              </a:rPr>
              <a:t>Vietato l’accesso ai pedoni</a:t>
            </a:r>
            <a:endParaRPr lang="it-IT" sz="5400" b="0" cap="none" spc="0" dirty="0">
              <a:ln w="0"/>
              <a:solidFill>
                <a:schemeClr val="accent1"/>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220378092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3"/>
          <a:stretch>
            <a:fillRect/>
          </a:stretch>
        </p:blipFill>
        <p:spPr>
          <a:xfrm>
            <a:off x="0" y="0"/>
            <a:ext cx="8747276" cy="4920343"/>
          </a:xfrm>
          <a:prstGeom prst="rect">
            <a:avLst/>
          </a:prstGeom>
        </p:spPr>
      </p:pic>
      <p:sp>
        <p:nvSpPr>
          <p:cNvPr id="3" name="Rettangolo 2"/>
          <p:cNvSpPr/>
          <p:nvPr/>
        </p:nvSpPr>
        <p:spPr>
          <a:xfrm>
            <a:off x="0" y="4957968"/>
            <a:ext cx="12327156" cy="1754326"/>
          </a:xfrm>
          <a:prstGeom prst="rect">
            <a:avLst/>
          </a:prstGeom>
          <a:noFill/>
        </p:spPr>
        <p:txBody>
          <a:bodyPr wrap="none" lIns="91440" tIns="45720" rIns="91440" bIns="45720">
            <a:spAutoFit/>
          </a:bodyPr>
          <a:lstStyle/>
          <a:p>
            <a:pPr algn="ctr"/>
            <a:r>
              <a:rPr lang="it-IT" dirty="0" smtClean="0">
                <a:ln w="0"/>
                <a:solidFill>
                  <a:schemeClr val="accent1"/>
                </a:solidFill>
                <a:effectLst>
                  <a:outerShdw blurRad="38100" dist="25400" dir="5400000" algn="ctr" rotWithShape="0">
                    <a:srgbClr val="6E747A">
                      <a:alpha val="43000"/>
                    </a:srgbClr>
                  </a:outerShdw>
                </a:effectLst>
              </a:rPr>
              <a:t>I rappresentanti del Parlamentino ringraziano il Comitato genitori per aver dato loro la possibilità di partecipare a questa giornata.</a:t>
            </a:r>
          </a:p>
          <a:p>
            <a:pPr algn="ctr"/>
            <a:r>
              <a:rPr lang="it-IT" dirty="0" smtClean="0">
                <a:ln w="0"/>
                <a:solidFill>
                  <a:schemeClr val="accent1"/>
                </a:solidFill>
                <a:effectLst>
                  <a:outerShdw blurRad="38100" dist="25400" dir="5400000" algn="ctr" rotWithShape="0">
                    <a:srgbClr val="6E747A">
                      <a:alpha val="43000"/>
                    </a:srgbClr>
                  </a:outerShdw>
                </a:effectLst>
              </a:rPr>
              <a:t>Ecco alcuni commenti: «Bella esperienza, la porterò nel mio cuore»</a:t>
            </a:r>
          </a:p>
          <a:p>
            <a:pPr algn="ctr"/>
            <a:r>
              <a:rPr lang="it-IT" b="0" cap="none" spc="0" dirty="0" smtClean="0">
                <a:ln w="0"/>
                <a:solidFill>
                  <a:schemeClr val="accent1"/>
                </a:solidFill>
                <a:effectLst>
                  <a:outerShdw blurRad="38100" dist="25400" dir="5400000" algn="ctr" rotWithShape="0">
                    <a:srgbClr val="6E747A">
                      <a:alpha val="43000"/>
                    </a:srgbClr>
                  </a:outerShdw>
                </a:effectLst>
              </a:rPr>
              <a:t>« Donare è sempre un bel gesto e poi oggi abbiamo conosciuto altri ragazzi nostri coetanei..»</a:t>
            </a:r>
          </a:p>
          <a:p>
            <a:pPr algn="ctr"/>
            <a:r>
              <a:rPr lang="it-IT" dirty="0" smtClean="0">
                <a:ln w="0"/>
                <a:solidFill>
                  <a:schemeClr val="accent1"/>
                </a:solidFill>
                <a:effectLst>
                  <a:outerShdw blurRad="38100" dist="25400" dir="5400000" algn="ctr" rotWithShape="0">
                    <a:srgbClr val="6E747A">
                      <a:alpha val="43000"/>
                    </a:srgbClr>
                  </a:outerShdw>
                </a:effectLst>
              </a:rPr>
              <a:t>«Oggi ho capito che agire è molto meglio che rimanere a guardare»</a:t>
            </a:r>
          </a:p>
          <a:p>
            <a:pPr algn="ctr"/>
            <a:r>
              <a:rPr lang="it-IT" dirty="0" smtClean="0">
                <a:ln w="0"/>
                <a:solidFill>
                  <a:schemeClr val="accent1"/>
                </a:solidFill>
                <a:effectLst>
                  <a:outerShdw blurRad="38100" dist="25400" dir="5400000" algn="ctr" rotWithShape="0">
                    <a:srgbClr val="6E747A">
                      <a:alpha val="43000"/>
                    </a:srgbClr>
                  </a:outerShdw>
                </a:effectLst>
              </a:rPr>
              <a:t>« La solidarietà ci aiuta a crescere, ci fa gioire….oggi donando anche solo un sorriso torniamo a casa più forti, più grandi…»</a:t>
            </a:r>
          </a:p>
          <a:p>
            <a:pPr algn="ctr"/>
            <a:endParaRPr lang="it-IT" b="0" cap="none" spc="0" dirty="0">
              <a:ln w="0"/>
              <a:solidFill>
                <a:schemeClr val="accent1"/>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578881262"/>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211</TotalTime>
  <Words>378</Words>
  <Application>Microsoft Office PowerPoint</Application>
  <PresentationFormat>Widescreen</PresentationFormat>
  <Paragraphs>49</Paragraphs>
  <Slides>10</Slides>
  <Notes>1</Notes>
  <HiddenSlides>0</HiddenSlides>
  <MMClips>0</MMClips>
  <ScaleCrop>false</ScaleCrop>
  <HeadingPairs>
    <vt:vector size="8" baseType="variant">
      <vt:variant>
        <vt:lpstr>Caratteri utilizzati</vt:lpstr>
      </vt:variant>
      <vt:variant>
        <vt:i4>5</vt:i4>
      </vt:variant>
      <vt:variant>
        <vt:lpstr>Tema</vt:lpstr>
      </vt:variant>
      <vt:variant>
        <vt:i4>1</vt:i4>
      </vt:variant>
      <vt:variant>
        <vt:lpstr>Server OLE incorporati</vt:lpstr>
      </vt:variant>
      <vt:variant>
        <vt:i4>1</vt:i4>
      </vt:variant>
      <vt:variant>
        <vt:lpstr>Titoli diapositive</vt:lpstr>
      </vt:variant>
      <vt:variant>
        <vt:i4>10</vt:i4>
      </vt:variant>
    </vt:vector>
  </HeadingPairs>
  <TitlesOfParts>
    <vt:vector size="17" baseType="lpstr">
      <vt:lpstr>Arial</vt:lpstr>
      <vt:lpstr>Calibri</vt:lpstr>
      <vt:lpstr>Calibri Light</vt:lpstr>
      <vt:lpstr>georgia</vt:lpstr>
      <vt:lpstr>Open Sans</vt:lpstr>
      <vt:lpstr>Tema di Office</vt:lpstr>
      <vt:lpstr>Adobe Acrobat Document</vt:lpstr>
      <vt:lpstr>Il Comitato Genitori della Scuola Media “Galileo Ferraris” ha scelto di aiutare la Scuola Media di Caldarola.   Caldarola è un paesino dell’entroterra marchigiano che è stato colpito dal terremoto del 2016. Abbiamo deciso di aiutare l’istituto comprensivo dove i ragazzi purtroppo sono ancora nei container a fare lezione.   Nell’atrio c’è uno scatolone in legno che aspetta solo di essere riempito.  Fatelo per quei ragazzi che potrebbero essere vostri amici. Cercate di immedesimarvi in loro per immaginare solo quello che stiano provando… non è una situazione facile, e la solidarietà, soprattutto in queste circostanze, è molto importante: aiutare qualcuno in difficoltà rende anche noi orgogliosi del gesto fatto. Quindi, forza ragazzi, Caldarola conta su di noi!!! Grazie Il Comitato Genitori Ferraris </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Hewlett-Packard Company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maria butà</dc:creator>
  <cp:lastModifiedBy>maria butà</cp:lastModifiedBy>
  <cp:revision>19</cp:revision>
  <dcterms:created xsi:type="dcterms:W3CDTF">2018-05-06T14:46:07Z</dcterms:created>
  <dcterms:modified xsi:type="dcterms:W3CDTF">2018-05-07T20:54:20Z</dcterms:modified>
</cp:coreProperties>
</file>